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65" r:id="rId5"/>
  </p:sldMasterIdLst>
  <p:notesMasterIdLst>
    <p:notesMasterId r:id="rId38"/>
  </p:notesMasterIdLst>
  <p:sldIdLst>
    <p:sldId id="351" r:id="rId6"/>
    <p:sldId id="369" r:id="rId7"/>
    <p:sldId id="358" r:id="rId8"/>
    <p:sldId id="359" r:id="rId9"/>
    <p:sldId id="319" r:id="rId10"/>
    <p:sldId id="347" r:id="rId11"/>
    <p:sldId id="357" r:id="rId12"/>
    <p:sldId id="352" r:id="rId13"/>
    <p:sldId id="353" r:id="rId14"/>
    <p:sldId id="360" r:id="rId15"/>
    <p:sldId id="362" r:id="rId16"/>
    <p:sldId id="354" r:id="rId17"/>
    <p:sldId id="376" r:id="rId18"/>
    <p:sldId id="363" r:id="rId19"/>
    <p:sldId id="372" r:id="rId20"/>
    <p:sldId id="346" r:id="rId21"/>
    <p:sldId id="373" r:id="rId22"/>
    <p:sldId id="318" r:id="rId23"/>
    <p:sldId id="368" r:id="rId24"/>
    <p:sldId id="366" r:id="rId25"/>
    <p:sldId id="374" r:id="rId26"/>
    <p:sldId id="377" r:id="rId27"/>
    <p:sldId id="355" r:id="rId28"/>
    <p:sldId id="378" r:id="rId29"/>
    <p:sldId id="367" r:id="rId30"/>
    <p:sldId id="365" r:id="rId31"/>
    <p:sldId id="364" r:id="rId32"/>
    <p:sldId id="375" r:id="rId33"/>
    <p:sldId id="370" r:id="rId34"/>
    <p:sldId id="371" r:id="rId35"/>
    <p:sldId id="317" r:id="rId36"/>
    <p:sldId id="31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9B83FB-5A8A-5219-B5FF-B9397CE24F95}" name="Sai Charanya Ponnala" initials="SCP" userId="S::sponnala1@student.gsu.edu::623dd0ee-53a5-4e21-9669-fa17b85115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00C"/>
    <a:srgbClr val="BA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250F8-3BAC-031A-5C5F-81971F504AC2}" v="500" dt="2022-11-30T17:30:35.185"/>
    <p1510:client id="{30B3EDA6-533D-4D4A-A0D3-E03C7D330BEF}" v="6927" dt="2022-11-30T18:24:40.519"/>
    <p1510:client id="{578DFE80-3DC6-55F4-AF4F-238F6FA5D17B}" v="90" dt="2022-11-30T17:36:55.036"/>
    <p1510:client id="{67261EEC-6989-4C5B-BFC4-7DCF2B27FD51}" v="447" dt="2022-11-30T11:51:37.487"/>
    <p1510:client id="{70A28B6C-6665-BDFD-5E47-4714188F6854}" v="476" dt="2022-11-30T18:21:05.844"/>
    <p1510:client id="{A98150DF-178F-DFC7-FC9F-1D46722E7C56}" v="37" dt="2022-11-30T05:15:44.371"/>
    <p1510:client id="{A99EAFD0-622D-604D-C976-F1F583984B90}" v="30" dt="2022-11-30T06:48:51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73836" autoAdjust="0"/>
  </p:normalViewPr>
  <p:slideViewPr>
    <p:cSldViewPr snapToGrid="0">
      <p:cViewPr varScale="1">
        <p:scale>
          <a:sx n="48" d="100"/>
          <a:sy n="48" d="100"/>
        </p:scale>
        <p:origin x="12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C7034-6C47-4918-977E-0C29E124AFF2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F2095-61AE-492C-B535-5C0E1EF2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health conditions: blood test results, previous disease info, age and gender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5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BF2095-61AE-492C-B535-5C0E1EF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5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BF2095-61AE-492C-B535-5C0E1EF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95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Naives</a:t>
            </a:r>
            <a:r>
              <a:rPr lang="en-US" dirty="0"/>
              <a:t> Bayes is based out of Bayes Theorem. We thought this model will be helpful as we have a lot of categorical columns.</a:t>
            </a:r>
          </a:p>
          <a:p>
            <a:r>
              <a:rPr lang="en-US" dirty="0"/>
              <a:t>We trained this model and got 66% recall.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Charanya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5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BF2095-61AE-492C-B535-5C0E1EF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22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6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71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9485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2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9176-2682-0940-B0BE-49D2749D66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179" y="799523"/>
            <a:ext cx="11855669" cy="2387600"/>
          </a:xfrm>
          <a:prstGeom prst="rect">
            <a:avLst/>
          </a:prstGeom>
        </p:spPr>
        <p:txBody>
          <a:bodyPr anchor="b"/>
          <a:lstStyle>
            <a:lvl1pPr algn="ctr">
              <a:defRPr sz="56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0553A-3E04-A740-9649-D08840C6C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79" y="3378350"/>
            <a:ext cx="11855669" cy="16552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67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5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1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3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5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2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7" r:id="rId4"/>
    <p:sldLayoutId id="2147483678" r:id="rId5"/>
    <p:sldLayoutId id="2147483667" r:id="rId6"/>
    <p:sldLayoutId id="2147483651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18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549F-45FE-C645-B181-201FFED9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79" y="799523"/>
            <a:ext cx="11855669" cy="907357"/>
          </a:xfrm>
        </p:spPr>
        <p:txBody>
          <a:bodyPr lIns="91440" tIns="45720" rIns="91440" bIns="45720" anchor="b"/>
          <a:lstStyle/>
          <a:p>
            <a:r>
              <a:rPr lang="en-US" sz="5400" b="1">
                <a:latin typeface="Century Gothic"/>
              </a:rPr>
              <a:t>ICU Patient Survival Prediction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ECDB6D8-62D7-866C-0DD0-F27D15FEA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8" y="2567338"/>
            <a:ext cx="8891752" cy="516415"/>
          </a:xfrm>
        </p:spPr>
        <p:txBody>
          <a:bodyPr lIns="91440" tIns="45720" rIns="91440" bIns="45720" anchor="t"/>
          <a:lstStyle/>
          <a:p>
            <a:pPr algn="l"/>
            <a:r>
              <a:rPr lang="en-US" sz="4400" b="1">
                <a:latin typeface="Century Gothic"/>
              </a:rPr>
              <a:t>Presented By:</a:t>
            </a:r>
          </a:p>
          <a:p>
            <a:pPr algn="r"/>
            <a:r>
              <a:rPr lang="en-US" b="1">
                <a:latin typeface="Century Gothic"/>
              </a:rPr>
              <a:t>                                       	</a:t>
            </a:r>
            <a:endParaRPr lang="en-US" sz="1500" b="1">
              <a:latin typeface="Century Gothic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7A6E88-0705-1EFE-B875-0DA6B2C5A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47925"/>
              </p:ext>
            </p:extLst>
          </p:nvPr>
        </p:nvGraphicFramePr>
        <p:xfrm>
          <a:off x="615037" y="3427426"/>
          <a:ext cx="2931041" cy="1623775"/>
        </p:xfrm>
        <a:graphic>
          <a:graphicData uri="http://schemas.openxmlformats.org/drawingml/2006/table">
            <a:tbl>
              <a:tblPr firstCol="1">
                <a:tableStyleId>{2D5ABB26-0587-4C30-8999-92F81FD0307C}</a:tableStyleId>
              </a:tblPr>
              <a:tblGrid>
                <a:gridCol w="2931041">
                  <a:extLst>
                    <a:ext uri="{9D8B030D-6E8A-4147-A177-3AD203B41FA5}">
                      <a16:colId xmlns:a16="http://schemas.microsoft.com/office/drawing/2014/main" val="1320453763"/>
                    </a:ext>
                  </a:extLst>
                </a:gridCol>
              </a:tblGrid>
              <a:tr h="324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</a:rPr>
                        <a:t>Subramanian Arumugam 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1589315"/>
                  </a:ext>
                </a:extLst>
              </a:tr>
              <a:tr h="324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</a:rPr>
                        <a:t>Abinesh Ganesan 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347"/>
                  </a:ext>
                </a:extLst>
              </a:tr>
              <a:tr h="324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</a:rPr>
                        <a:t>Drona Charyulu Ronanki 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664710"/>
                  </a:ext>
                </a:extLst>
              </a:tr>
              <a:tr h="324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</a:rPr>
                        <a:t>Shraddha Joshi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5489658"/>
                  </a:ext>
                </a:extLst>
              </a:tr>
              <a:tr h="324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</a:rPr>
                        <a:t>Tasleem Syed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33862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3417AE-A902-5777-0909-2C4321A03026}"/>
              </a:ext>
            </a:extLst>
          </p:cNvPr>
          <p:cNvSpPr txBox="1"/>
          <p:nvPr/>
        </p:nvSpPr>
        <p:spPr>
          <a:xfrm>
            <a:off x="234802" y="5896639"/>
            <a:ext cx="3184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November 30, 2022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DB2DE-FBBB-53F5-DC67-CB4F0302C96C}"/>
              </a:ext>
            </a:extLst>
          </p:cNvPr>
          <p:cNvSpPr txBox="1"/>
          <p:nvPr/>
        </p:nvSpPr>
        <p:spPr>
          <a:xfrm>
            <a:off x="234802" y="5471336"/>
            <a:ext cx="3689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MSA – 8010 Data Programming</a:t>
            </a:r>
          </a:p>
        </p:txBody>
      </p:sp>
    </p:spTree>
    <p:extLst>
      <p:ext uri="{BB962C8B-B14F-4D97-AF65-F5344CB8AC3E}">
        <p14:creationId xmlns:p14="http://schemas.microsoft.com/office/powerpoint/2010/main" val="319876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5CCE-D9EF-71A0-61AB-F0BF65A5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Ethnicity and Hospital Death</a:t>
            </a:r>
          </a:p>
        </p:txBody>
      </p:sp>
      <p:pic>
        <p:nvPicPr>
          <p:cNvPr id="5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0AC1CD3-47E1-B225-2285-3CD50F88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76" y="1860631"/>
            <a:ext cx="8452395" cy="19878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C08C4-507A-CB75-1A6B-3247CD377B43}"/>
              </a:ext>
            </a:extLst>
          </p:cNvPr>
          <p:cNvSpPr txBox="1"/>
          <p:nvPr/>
        </p:nvSpPr>
        <p:spPr>
          <a:xfrm>
            <a:off x="864476" y="4274049"/>
            <a:ext cx="95021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>
                <a:latin typeface="Sofia Pro Medium"/>
              </a:rPr>
              <a:t>We can infer that in this dataset, the Caucasian ethnic group have suffered the most losses.</a:t>
            </a:r>
          </a:p>
        </p:txBody>
      </p:sp>
    </p:spTree>
    <p:extLst>
      <p:ext uri="{BB962C8B-B14F-4D97-AF65-F5344CB8AC3E}">
        <p14:creationId xmlns:p14="http://schemas.microsoft.com/office/powerpoint/2010/main" val="338994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F92A-3335-9832-C84B-8D0BA0B0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5592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 Reasons for Hospital Death</a:t>
            </a:r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AD494400-ABDF-7150-2AFB-6A55FEA71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26" y="1339729"/>
            <a:ext cx="7806273" cy="4572698"/>
          </a:xfrm>
          <a:ln w="28575">
            <a:solidFill>
              <a:schemeClr val="tx1"/>
            </a:solidFill>
          </a:ln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E017DE04-6A55-C78A-7798-05E3C6C0E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83" y="1582363"/>
            <a:ext cx="2743200" cy="27957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96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C8DB-CA58-60E4-1515-8DC3E7D2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2149704"/>
            <a:ext cx="4156364" cy="1479508"/>
          </a:xfrm>
        </p:spPr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389C-27C7-FA25-F287-30ED389B1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9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333D631-BECC-2326-8B36-DFD3E6BA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379436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Approach Using ML Pipeline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DC49E48-74CF-1B4C-C9C3-34928A13A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42" y="1299042"/>
            <a:ext cx="9967860" cy="4502066"/>
          </a:xfrm>
          <a:noFill/>
        </p:spPr>
      </p:pic>
    </p:spTree>
    <p:extLst>
      <p:ext uri="{BB962C8B-B14F-4D97-AF65-F5344CB8AC3E}">
        <p14:creationId xmlns:p14="http://schemas.microsoft.com/office/powerpoint/2010/main" val="279545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41F-5DD9-4AF1-9E5E-D8266358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08960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Treating Missing Values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A1CC-6FB3-4542-81F4-248572E70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446" y="1847867"/>
            <a:ext cx="3571567" cy="41448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missing values in the categorical columns were imputed with a “NA”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NA string will be interpreted as another category.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00347A-A1E7-94E8-5D06-362C732E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2CDF8-32CE-4E9C-B71D-397F5A61EE2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1EEE-FE22-38A4-09DE-10929EFA94A5}"/>
              </a:ext>
            </a:extLst>
          </p:cNvPr>
          <p:cNvSpPr txBox="1"/>
          <p:nvPr/>
        </p:nvSpPr>
        <p:spPr>
          <a:xfrm>
            <a:off x="303699" y="777467"/>
            <a:ext cx="2153265" cy="3793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 b="1" i="1" dirty="0">
              <a:solidFill>
                <a:srgbClr val="FF0000"/>
              </a:solidFill>
              <a:latin typeface="Sofia Pro Medium" panose="020B0000000000000000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D6AB0-334B-656D-7F49-CA000451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21" y="1377262"/>
            <a:ext cx="8043999" cy="4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6FE5-B661-D4E4-2A9B-3448DA3A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74" y="245233"/>
            <a:ext cx="11430000" cy="498598"/>
          </a:xfrm>
        </p:spPr>
        <p:txBody>
          <a:bodyPr/>
          <a:lstStyle/>
          <a:p>
            <a:r>
              <a:rPr lang="en-US" dirty="0"/>
              <a:t>Outlier Handling and Scale Normalization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98C16A1-26EE-EDC9-9DD5-F1280768B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70633"/>
              </p:ext>
            </p:extLst>
          </p:nvPr>
        </p:nvGraphicFramePr>
        <p:xfrm>
          <a:off x="762000" y="1251284"/>
          <a:ext cx="9485276" cy="4000502"/>
        </p:xfrm>
        <a:graphic>
          <a:graphicData uri="http://schemas.openxmlformats.org/drawingml/2006/table">
            <a:tbl>
              <a:tblPr/>
              <a:tblGrid>
                <a:gridCol w="2078603">
                  <a:extLst>
                    <a:ext uri="{9D8B030D-6E8A-4147-A177-3AD203B41FA5}">
                      <a16:colId xmlns:a16="http://schemas.microsoft.com/office/drawing/2014/main" val="2183531965"/>
                    </a:ext>
                  </a:extLst>
                </a:gridCol>
                <a:gridCol w="4643972">
                  <a:extLst>
                    <a:ext uri="{9D8B030D-6E8A-4147-A177-3AD203B41FA5}">
                      <a16:colId xmlns:a16="http://schemas.microsoft.com/office/drawing/2014/main" val="2405388971"/>
                    </a:ext>
                  </a:extLst>
                </a:gridCol>
                <a:gridCol w="2762701">
                  <a:extLst>
                    <a:ext uri="{9D8B030D-6E8A-4147-A177-3AD203B41FA5}">
                      <a16:colId xmlns:a16="http://schemas.microsoft.com/office/drawing/2014/main" val="3792300595"/>
                    </a:ext>
                  </a:extLst>
                </a:gridCol>
              </a:tblGrid>
              <a:tr h="3234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COLUMN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531232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apache_2_diagnosis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[101.000000, 142.400000, 266.600000, 308.000000]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42423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apache_3j_diagnosis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[0.010000, 440.218000, 880.426000, 1320.634000, 2201.050000]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46857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apache_4a_hospital_death_prob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[-1.000000, -0.204000, 0.194000, 0.592000, 0.990000]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33521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apache_4a_icu_death_prob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[-1.000000, -0.212000, 0.182000, 0.576000]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431737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bmi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[14.844926, 25.438939, 36.032951, 46.626964, 67.814990]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954590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d1_diasbp_max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[46.000000, 69.800000, 93.600000, 117.400000, 165.000000]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5629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d1_diasbp_min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13.000000, 32.250000, 51.500000, 70.750000, 90.000000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261903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d1_diasbp_noninvasive_max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[46.000000, 75.750000, 105.500000, 165.000000]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30993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d1_diasbp_noninvasive_min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[13.000000, 32.250000, 51.500000, 70.750000, 90.000000]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7870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d1_glucose_max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[73.000000, 149.857143, 226.714286, 303.571429, 380.428571, 611.000000]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['very_low,'low','medium','high','very_high']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623098"/>
                  </a:ext>
                </a:extLst>
              </a:tr>
              <a:tr h="31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d1_glucose_min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[33.000000, 75.500000, 118.000000, 160.500000, 288.000000]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['low','medium','high','very_high']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565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3CDD6A6-7055-B17B-7AF6-49462DA80B06}"/>
              </a:ext>
            </a:extLst>
          </p:cNvPr>
          <p:cNvSpPr txBox="1"/>
          <p:nvPr/>
        </p:nvSpPr>
        <p:spPr>
          <a:xfrm>
            <a:off x="688369" y="5106256"/>
            <a:ext cx="102227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Sofia Pro Medium"/>
            </a:endParaRPr>
          </a:p>
          <a:p>
            <a:pPr algn="l"/>
            <a:r>
              <a:rPr lang="en-US" b="1">
                <a:latin typeface="Sofia Pro Medium"/>
              </a:rPr>
              <a:t>Each Team Member worked on creating custom bins for each numeric column by analyzing the distribution of the numeric column.</a:t>
            </a:r>
          </a:p>
        </p:txBody>
      </p:sp>
    </p:spTree>
    <p:extLst>
      <p:ext uri="{BB962C8B-B14F-4D97-AF65-F5344CB8AC3E}">
        <p14:creationId xmlns:p14="http://schemas.microsoft.com/office/powerpoint/2010/main" val="8621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41F-5DD9-4AF1-9E5E-D8266358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3" y="234425"/>
            <a:ext cx="11430000" cy="498598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A1CC-6FB3-4542-81F4-248572E70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421" y="2051190"/>
            <a:ext cx="3964858" cy="32785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of the 55 numeric features had different scales and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numeric columns also contain 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Analyzed the histogram of all numeric columns to create bins.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00347A-A1E7-94E8-5D06-362C732E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2CDF8-32CE-4E9C-B71D-397F5A61EE2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64C84-5A30-ADBD-5046-C98B3F02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32" y="1390750"/>
            <a:ext cx="7639905" cy="46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D59C-5909-C6CC-9BA8-62D99829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7246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Scaling Columns &amp; Label Encoding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77A2-974A-70A8-11B2-0D20915E6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6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3036835"/>
            <a:ext cx="4156364" cy="740844"/>
          </a:xfrm>
        </p:spPr>
        <p:txBody>
          <a:bodyPr/>
          <a:lstStyle/>
          <a:p>
            <a:r>
              <a:rPr lang="en-US"/>
              <a:t>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93AE1-276E-FAB7-D1B9-A97126FF8DC3}"/>
              </a:ext>
            </a:extLst>
          </p:cNvPr>
          <p:cNvSpPr txBox="1"/>
          <p:nvPr/>
        </p:nvSpPr>
        <p:spPr>
          <a:xfrm>
            <a:off x="2730062" y="3246961"/>
            <a:ext cx="663728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04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FF2E-DB37-CB4D-FE4C-75597AD4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767B-04D8-AE9A-8B8B-72A5308BF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073" y="1723184"/>
            <a:ext cx="10448706" cy="341163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The target value of interest: Hospital Death is a minor sample in this dataset with only 8.6% records. 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We decided to have an equal distribution of records from both target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The majority class was then under-sampled  to contain 8.6% records. 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49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4B29-1DDE-E9D1-54A7-A92E219E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97B2-8E19-9D14-389C-427A5C5A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Problem Statement &amp; Motivation</a:t>
            </a:r>
          </a:p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Data Description</a:t>
            </a:r>
          </a:p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EDA (Exploratory Data Analysis)</a:t>
            </a:r>
          </a:p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Data Cleaning &amp; Feature Engineering</a:t>
            </a:r>
          </a:p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Modeling using ML &amp; AI</a:t>
            </a:r>
          </a:p>
          <a:p>
            <a:pPr marL="342900" indent="-342900">
              <a:buChar char="•"/>
            </a:pPr>
            <a:r>
              <a:rPr lang="en-US" sz="2400">
                <a:latin typeface="Arial"/>
                <a:cs typeface="Arial"/>
              </a:rPr>
              <a:t>Key Takeaway and insights</a:t>
            </a:r>
          </a:p>
          <a:p>
            <a:pPr marL="342900" indent="-342900">
              <a:buChar char="•"/>
            </a:pPr>
            <a:endParaRPr 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90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FF2E-DB37-CB4D-FE4C-75597AD4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37" y="588874"/>
            <a:ext cx="11430000" cy="498598"/>
          </a:xfrm>
        </p:spPr>
        <p:txBody>
          <a:bodyPr/>
          <a:lstStyle/>
          <a:p>
            <a:r>
              <a:rPr lang="en-US" dirty="0"/>
              <a:t>Dimensionality Reduction and 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767B-04D8-AE9A-8B8B-72A5308BF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237" y="1931211"/>
            <a:ext cx="5780684" cy="3994101"/>
          </a:xfrm>
          <a:ln w="19050">
            <a:noFill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Feature Engineering, we have 80 Categorical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Performing One Hot Encoding on these columns increased the column count to 308.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then used Random Forest Model to predict the Target Variable using the 308 independent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utilized the RF variable importance score to pick the essential features and used these features to train other models.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DAE6E4B-7DB2-732D-B63F-1CA28D84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74" y="1931211"/>
            <a:ext cx="5288889" cy="399410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E11E4-4F3E-036E-8DDD-E13BCBB7B662}"/>
              </a:ext>
            </a:extLst>
          </p:cNvPr>
          <p:cNvSpPr txBox="1"/>
          <p:nvPr/>
        </p:nvSpPr>
        <p:spPr>
          <a:xfrm>
            <a:off x="6715354" y="1460006"/>
            <a:ext cx="509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latin typeface="Sofia Pro Medium" panose="020B0000000000000000" pitchFamily="34" charset="0"/>
              </a:rPr>
              <a:t>SHAP Values Identifying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15267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126C-221F-56E0-1804-08F10EAE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1" y="156152"/>
            <a:ext cx="11430000" cy="498598"/>
          </a:xfrm>
        </p:spPr>
        <p:txBody>
          <a:bodyPr/>
          <a:lstStyle/>
          <a:p>
            <a:r>
              <a:rPr lang="en-US" dirty="0"/>
              <a:t>Correlation Heat Map on Training Data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113E5BDC-B171-AF8C-FA42-6BD41C94E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9" y="872357"/>
            <a:ext cx="10229638" cy="5230279"/>
          </a:xfrm>
        </p:spPr>
      </p:pic>
    </p:spTree>
    <p:extLst>
      <p:ext uri="{BB962C8B-B14F-4D97-AF65-F5344CB8AC3E}">
        <p14:creationId xmlns:p14="http://schemas.microsoft.com/office/powerpoint/2010/main" val="76677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9E96-A1CD-0B38-FFAB-3C29BECA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7246"/>
            <a:ext cx="11430000" cy="498598"/>
          </a:xfrm>
        </p:spPr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22CBD77-2E9C-215A-E8EA-6F31B344A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363" y="1034348"/>
            <a:ext cx="5810536" cy="4798844"/>
          </a:xfr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3BC8D346-C116-5271-AC4E-2F6ABC485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035349"/>
            <a:ext cx="2927684" cy="233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4A149-6469-52DC-1EC8-2BCA3B084451}"/>
              </a:ext>
            </a:extLst>
          </p:cNvPr>
          <p:cNvSpPr txBox="1"/>
          <p:nvPr/>
        </p:nvSpPr>
        <p:spPr>
          <a:xfrm>
            <a:off x="6553200" y="3866502"/>
            <a:ext cx="422371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f1-score =  73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Precision score =  81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Recall score =  66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Accuracy = 75</a:t>
            </a:r>
          </a:p>
          <a:p>
            <a:pPr algn="l"/>
            <a:endParaRPr lang="en-US" dirty="0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33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6EE63C-8766-49FC-C1D1-FCE90850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7798"/>
            <a:ext cx="11430000" cy="498598"/>
          </a:xfrm>
        </p:spPr>
        <p:txBody>
          <a:bodyPr/>
          <a:lstStyle/>
          <a:p>
            <a:r>
              <a:rPr lang="en-US"/>
              <a:t>Decision </a:t>
            </a:r>
            <a:r>
              <a:rPr lang="en-US" dirty="0"/>
              <a:t>Trees</a:t>
            </a:r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B31CE2-11FE-A29D-F20A-AE8773AA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19" y="1345997"/>
            <a:ext cx="7060072" cy="410382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D52A6-9B97-4F7B-EE5C-83FC271A2D52}"/>
              </a:ext>
            </a:extLst>
          </p:cNvPr>
          <p:cNvSpPr txBox="1"/>
          <p:nvPr/>
        </p:nvSpPr>
        <p:spPr>
          <a:xfrm>
            <a:off x="3529744" y="5665542"/>
            <a:ext cx="64054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 dirty="0">
                <a:latin typeface="Sofia Pro Medium"/>
              </a:rPr>
              <a:t>Recall: 76.0, Precision: 77.7, F1 Score: 77.7, Accuracy: 76.47</a:t>
            </a:r>
            <a:endParaRPr lang="en-US" sz="2000" b="1" dirty="0">
              <a:latin typeface="Sofia Pro Medium" panose="020B0000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E470-89FB-4C6B-E2AD-CA509EDA6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392"/>
          <a:stretch/>
        </p:blipFill>
        <p:spPr>
          <a:xfrm>
            <a:off x="7359091" y="1345997"/>
            <a:ext cx="3964840" cy="2364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5133C-3D3E-BA20-270A-144162013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90" y="3710152"/>
            <a:ext cx="3966333" cy="17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8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ACC4-1065-8194-8853-E87AFC07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83" y="176590"/>
            <a:ext cx="11430000" cy="498598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3A21D5E-04E1-DF69-3D40-57B127A4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2666" y="1472706"/>
            <a:ext cx="4200332" cy="4502066"/>
          </a:xfr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EE735-9CA1-524B-654D-279CE29E53FE}"/>
              </a:ext>
            </a:extLst>
          </p:cNvPr>
          <p:cNvSpPr txBox="1"/>
          <p:nvPr/>
        </p:nvSpPr>
        <p:spPr>
          <a:xfrm>
            <a:off x="4150748" y="1819289"/>
            <a:ext cx="2817239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latin typeface="Sofia Pro Medium"/>
              </a:rPr>
              <a:t>SHAP Values - Feature Impact on Model output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3BB0494-60EE-CE29-568E-F0F63821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8" y="3513460"/>
            <a:ext cx="2869983" cy="2452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A3D22-0601-2BDB-BFA4-3FCE759025A6}"/>
              </a:ext>
            </a:extLst>
          </p:cNvPr>
          <p:cNvSpPr txBox="1"/>
          <p:nvPr/>
        </p:nvSpPr>
        <p:spPr>
          <a:xfrm>
            <a:off x="214149" y="3723739"/>
            <a:ext cx="433751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404041"/>
                </a:solidFill>
                <a:latin typeface="Arial" panose="020B0604020202020204" pitchFamily="34" charset="0"/>
              </a:rPr>
              <a:t>F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1-score =  78.09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Precision score =  80.63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Recall score =  75.7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Accuracy = 78.39</a:t>
            </a:r>
          </a:p>
          <a:p>
            <a:pPr algn="l"/>
            <a:endParaRPr lang="en-US" sz="1400" dirty="0">
              <a:latin typeface="Sofia Pro Medium" panose="020B0000000000000000" pitchFamily="34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2900ADE-0F42-4937-96BA-5DA0176A2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07" y="906999"/>
            <a:ext cx="2867246" cy="23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526F-1E40-D671-85F5-77B6E023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4" y="563920"/>
            <a:ext cx="11430000" cy="498598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33898A3-9D01-76A6-698B-396CC47A1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25" y="2072068"/>
            <a:ext cx="3852935" cy="28597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DC8CC-D427-9D40-E2FB-5DE6F641C4FE}"/>
              </a:ext>
            </a:extLst>
          </p:cNvPr>
          <p:cNvSpPr txBox="1"/>
          <p:nvPr/>
        </p:nvSpPr>
        <p:spPr>
          <a:xfrm>
            <a:off x="578751" y="2327961"/>
            <a:ext cx="422371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f1-score =  0.75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Precision score =  0.79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Recall score =  0.72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Accuracy = 0.76</a:t>
            </a:r>
          </a:p>
          <a:p>
            <a:pPr algn="l"/>
            <a:endParaRPr lang="en-US" dirty="0">
              <a:latin typeface="Sofia Pro Medium" panose="020B0000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A11D5-7538-60D1-A3FD-26C92018CD8B}"/>
              </a:ext>
            </a:extLst>
          </p:cNvPr>
          <p:cNvSpPr txBox="1"/>
          <p:nvPr/>
        </p:nvSpPr>
        <p:spPr>
          <a:xfrm>
            <a:off x="6335273" y="1687966"/>
            <a:ext cx="2153265" cy="37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>
                <a:solidFill>
                  <a:srgbClr val="FF0000"/>
                </a:solidFill>
                <a:latin typeface="Sofia Pro Medium" panose="020B0000000000000000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45969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EFFB-B942-47F3-1226-1CAB239D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02" y="202331"/>
            <a:ext cx="11430000" cy="498598"/>
          </a:xfrm>
        </p:spPr>
        <p:txBody>
          <a:bodyPr/>
          <a:lstStyle/>
          <a:p>
            <a:r>
              <a:rPr lang="en-US"/>
              <a:t>ANN (Artificial Neural Network)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670899EA-DF75-781D-562B-08DCD3E9D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14" y="929029"/>
            <a:ext cx="3924605" cy="2611526"/>
          </a:xfrm>
          <a:ln w="12700">
            <a:solidFill>
              <a:schemeClr val="tx1"/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EB739AE-8FEA-20AC-5623-ABB081FE3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15" y="3596216"/>
            <a:ext cx="3402888" cy="2366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2E158-8FD4-28D0-0FAB-5E5183CD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8" y="929030"/>
            <a:ext cx="4735373" cy="5034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83CFA8-4379-29C7-A48D-55DA2167AC16}"/>
              </a:ext>
            </a:extLst>
          </p:cNvPr>
          <p:cNvCxnSpPr>
            <a:cxnSpLocks/>
          </p:cNvCxnSpPr>
          <p:nvPr/>
        </p:nvCxnSpPr>
        <p:spPr>
          <a:xfrm>
            <a:off x="5069434" y="4542740"/>
            <a:ext cx="373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3A8335-67E3-F174-6FA5-FDF7631C2C15}"/>
              </a:ext>
            </a:extLst>
          </p:cNvPr>
          <p:cNvSpPr txBox="1"/>
          <p:nvPr/>
        </p:nvSpPr>
        <p:spPr>
          <a:xfrm>
            <a:off x="9434119" y="4217056"/>
            <a:ext cx="2533547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Accuracy = 0.77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f1-score = 0.782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Precision score =  0.78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Recall score =  0.77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B3771E-88BF-6999-097D-4B9E84D78E76}"/>
              </a:ext>
            </a:extLst>
          </p:cNvPr>
          <p:cNvCxnSpPr>
            <a:cxnSpLocks/>
          </p:cNvCxnSpPr>
          <p:nvPr/>
        </p:nvCxnSpPr>
        <p:spPr>
          <a:xfrm>
            <a:off x="8986724" y="4706490"/>
            <a:ext cx="373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F3A7AD-A6BB-894E-08BB-E91D8C2035E5}"/>
              </a:ext>
            </a:extLst>
          </p:cNvPr>
          <p:cNvCxnSpPr>
            <a:cxnSpLocks/>
          </p:cNvCxnSpPr>
          <p:nvPr/>
        </p:nvCxnSpPr>
        <p:spPr>
          <a:xfrm>
            <a:off x="5069434" y="2062886"/>
            <a:ext cx="32186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41F-5DD9-4AF1-9E5E-D8266358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08960"/>
            <a:ext cx="11430000" cy="498598"/>
          </a:xfrm>
        </p:spPr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A1CC-6FB3-4542-81F4-248572E70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855" y="2121749"/>
            <a:ext cx="5056239" cy="32330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Main Parameters are C, Kernel(RBF) and Gamma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F1-score:  0.7607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Precision score:  0.7108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Recall score:  0.8181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0.7726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00347A-A1E7-94E8-5D06-362C732E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2CDF8-32CE-4E9C-B71D-397F5A61EE2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36DA3-5A90-0100-4C36-7C49A99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53" y="2117842"/>
            <a:ext cx="5056240" cy="3795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61EEE-FE22-38A4-09DE-10929EFA94A5}"/>
              </a:ext>
            </a:extLst>
          </p:cNvPr>
          <p:cNvSpPr txBox="1"/>
          <p:nvPr/>
        </p:nvSpPr>
        <p:spPr>
          <a:xfrm>
            <a:off x="7340610" y="1713708"/>
            <a:ext cx="2153265" cy="37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  <a:latin typeface="Sofia Pro Medium" panose="020B0000000000000000" pitchFamily="34" charset="0"/>
              </a:rPr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DB2A0-31E5-7CA1-0E7A-8B598E145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388378"/>
            <a:ext cx="5883633" cy="46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0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6653-623A-C48C-83C2-7C64B39C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5016"/>
            <a:ext cx="11430000" cy="498598"/>
          </a:xfrm>
        </p:spPr>
        <p:txBody>
          <a:bodyPr/>
          <a:lstStyle/>
          <a:p>
            <a:r>
              <a:rPr lang="en-US" dirty="0"/>
              <a:t>Voting Classifier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A9657DC-8A84-77C6-9C2F-45900B8FA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1805"/>
            <a:ext cx="7793319" cy="38974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A03AC-B38D-E2A8-27C0-505F847FDB51}"/>
              </a:ext>
            </a:extLst>
          </p:cNvPr>
          <p:cNvSpPr txBox="1"/>
          <p:nvPr/>
        </p:nvSpPr>
        <p:spPr>
          <a:xfrm>
            <a:off x="8436367" y="2577982"/>
            <a:ext cx="2606019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Sofia Pro Medium"/>
              </a:rPr>
              <a:t>Recall: 71.0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Sofia Pro Medium"/>
              </a:rPr>
              <a:t>Precision: 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Sofia Pro Medium"/>
              </a:rPr>
              <a:t>F1 Score: 76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Sofia Pro Medium"/>
              </a:rPr>
              <a:t>Accuracy: 77</a:t>
            </a:r>
            <a:endParaRPr lang="en-US" sz="2000" b="1" dirty="0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6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53DA-A6A1-7389-F221-5C75A5DD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26" y="648559"/>
            <a:ext cx="11430000" cy="498598"/>
          </a:xfrm>
        </p:spPr>
        <p:txBody>
          <a:bodyPr/>
          <a:lstStyle/>
          <a:p>
            <a:r>
              <a:rPr lang="en-US" dirty="0"/>
              <a:t>Model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7980CF-CCA4-73BC-C6AB-3BB038F56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037923"/>
              </p:ext>
            </p:extLst>
          </p:nvPr>
        </p:nvGraphicFramePr>
        <p:xfrm>
          <a:off x="827225" y="1789113"/>
          <a:ext cx="8842292" cy="352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228">
                  <a:extLst>
                    <a:ext uri="{9D8B030D-6E8A-4147-A177-3AD203B41FA5}">
                      <a16:colId xmlns:a16="http://schemas.microsoft.com/office/drawing/2014/main" val="3131098194"/>
                    </a:ext>
                  </a:extLst>
                </a:gridCol>
                <a:gridCol w="1492310">
                  <a:extLst>
                    <a:ext uri="{9D8B030D-6E8A-4147-A177-3AD203B41FA5}">
                      <a16:colId xmlns:a16="http://schemas.microsoft.com/office/drawing/2014/main" val="4110299214"/>
                    </a:ext>
                  </a:extLst>
                </a:gridCol>
                <a:gridCol w="1697324">
                  <a:extLst>
                    <a:ext uri="{9D8B030D-6E8A-4147-A177-3AD203B41FA5}">
                      <a16:colId xmlns:a16="http://schemas.microsoft.com/office/drawing/2014/main" val="1343739935"/>
                    </a:ext>
                  </a:extLst>
                </a:gridCol>
                <a:gridCol w="1389625">
                  <a:extLst>
                    <a:ext uri="{9D8B030D-6E8A-4147-A177-3AD203B41FA5}">
                      <a16:colId xmlns:a16="http://schemas.microsoft.com/office/drawing/2014/main" val="2936913403"/>
                    </a:ext>
                  </a:extLst>
                </a:gridCol>
                <a:gridCol w="1645805">
                  <a:extLst>
                    <a:ext uri="{9D8B030D-6E8A-4147-A177-3AD203B41FA5}">
                      <a16:colId xmlns:a16="http://schemas.microsoft.com/office/drawing/2014/main" val="3170073659"/>
                    </a:ext>
                  </a:extLst>
                </a:gridCol>
              </a:tblGrid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14414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465830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10626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686545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87827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80.4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50314"/>
                  </a:ext>
                </a:extLst>
              </a:tr>
              <a:tr h="504223">
                <a:tc>
                  <a:txBody>
                    <a:bodyPr/>
                    <a:lstStyle/>
                    <a:p>
                      <a:r>
                        <a:rPr lang="en-US" dirty="0"/>
                        <a:t>Voting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29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1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251-9689-5178-1239-DDA63CF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89" y="1235710"/>
            <a:ext cx="11430000" cy="553998"/>
          </a:xfrm>
        </p:spPr>
        <p:txBody>
          <a:bodyPr/>
          <a:lstStyle/>
          <a:p>
            <a:r>
              <a:rPr lang="en-US" sz="4000" dirty="0">
                <a:cs typeface="Arial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FADB-E9D5-FCC7-6046-41FE2878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89" y="1789708"/>
            <a:ext cx="10097814" cy="848389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IN" sz="2000" dirty="0"/>
              <a:t>To predict the survival rate of ICU patients based on their vital and medical history.</a:t>
            </a:r>
            <a:endParaRPr lang="ru-RU" sz="2000" dirty="0"/>
          </a:p>
          <a:p>
            <a:pPr algn="just"/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r>
              <a:rPr lang="en-US" sz="4000" dirty="0">
                <a:solidFill>
                  <a:schemeClr val="tx2"/>
                </a:solidFill>
                <a:ea typeface="+mj-ea"/>
                <a:cs typeface="Arial"/>
              </a:rPr>
              <a:t>Data</a:t>
            </a:r>
            <a:r>
              <a:rPr lang="en-US" sz="2000" b="1" dirty="0"/>
              <a:t> </a:t>
            </a:r>
            <a:r>
              <a:rPr lang="en-US" sz="4000" dirty="0">
                <a:solidFill>
                  <a:schemeClr val="tx2"/>
                </a:solidFill>
                <a:ea typeface="+mj-ea"/>
                <a:cs typeface="Arial"/>
              </a:rPr>
              <a:t>Source</a:t>
            </a:r>
          </a:p>
          <a:p>
            <a:pPr algn="just"/>
            <a:endParaRPr lang="en-US" sz="2000" b="1" dirty="0"/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rgbClr val="404041"/>
              </a:solidFill>
              <a:cs typeface="Arial"/>
            </a:endParaRPr>
          </a:p>
          <a:p>
            <a:endParaRPr lang="en-US" dirty="0">
              <a:solidFill>
                <a:srgbClr val="C60C3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37492-7D52-E506-19FC-C49216873F0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DCD8F-DCC4-DBCE-C276-24DD932C991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91108-A3C8-1693-E758-6499F8D07DC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5CDD-0FD0-649A-20CA-736108980378}"/>
              </a:ext>
            </a:extLst>
          </p:cNvPr>
          <p:cNvSpPr txBox="1"/>
          <p:nvPr/>
        </p:nvSpPr>
        <p:spPr>
          <a:xfrm>
            <a:off x="675289" y="4272355"/>
            <a:ext cx="10097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The data is originally from Kaggle: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Mitisha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 Agarwal. (2021). &lt;</a:t>
            </a:r>
            <a:r>
              <a:rPr lang="en-US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i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&gt;Patient Survival Prediction&lt;/</a:t>
            </a:r>
            <a:r>
              <a:rPr lang="en-US" sz="2000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i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&gt; [Data set]. Kaggle.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https://doi.org/10.34740/KAGGLE/DSV/2972359</a:t>
            </a:r>
          </a:p>
        </p:txBody>
      </p:sp>
    </p:spTree>
    <p:extLst>
      <p:ext uri="{BB962C8B-B14F-4D97-AF65-F5344CB8AC3E}">
        <p14:creationId xmlns:p14="http://schemas.microsoft.com/office/powerpoint/2010/main" val="807656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7BAB-3E4F-1C6D-D179-09BB9B9A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3431"/>
            <a:ext cx="11430000" cy="953305"/>
          </a:xfrm>
        </p:spPr>
        <p:txBody>
          <a:bodyPr/>
          <a:lstStyle/>
          <a:p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0430-156D-DEE8-AC4D-A3B3556EB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infer that the ML models we trained are able to learn the patterns and differentiate between the target feature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an average, all models provided a Recall score of above 70%.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more training data, we will be scale up this solution and create a robust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see that the features collected per patient is able to explain the variance in the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features offer a snapshot of the patient’s health condition during ICU admission. It would be more helpful to have access to the patient’s daily health status/vitals.</a:t>
            </a:r>
          </a:p>
        </p:txBody>
      </p:sp>
    </p:spTree>
    <p:extLst>
      <p:ext uri="{BB962C8B-B14F-4D97-AF65-F5344CB8AC3E}">
        <p14:creationId xmlns:p14="http://schemas.microsoft.com/office/powerpoint/2010/main" val="216235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25270-08E8-4221-B72E-1B66545C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3169030"/>
            <a:ext cx="4156364" cy="740844"/>
          </a:xfrm>
        </p:spPr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3972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575" y="2645470"/>
            <a:ext cx="4156364" cy="1479508"/>
          </a:xfrm>
        </p:spPr>
        <p:txBody>
          <a:bodyPr/>
          <a:lstStyle/>
          <a:p>
            <a:r>
              <a:rPr lang="en-US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03122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251-9689-5178-1239-DDA63CF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1187852"/>
            <a:ext cx="11430000" cy="553998"/>
          </a:xfrm>
        </p:spPr>
        <p:txBody>
          <a:bodyPr/>
          <a:lstStyle/>
          <a:p>
            <a:r>
              <a:rPr lang="en-US" sz="4000" dirty="0">
                <a:cs typeface="Arial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FADB-E9D5-FCC7-6046-41FE2878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58" y="2488449"/>
            <a:ext cx="9204435" cy="2750168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ICU departments typically treat patients with severe illness who need constant care  and supervision.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It becomes hard for ICUs to focus attention on all patients when they are at full capacity. 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If the DS model could predict which patients are less likely to survive, then the department can allocate more resources to these patients.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rgbClr val="404041"/>
              </a:solidFill>
              <a:cs typeface="Arial"/>
            </a:endParaRPr>
          </a:p>
          <a:p>
            <a:endParaRPr lang="en-US" dirty="0">
              <a:solidFill>
                <a:srgbClr val="C60C3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37492-7D52-E506-19FC-C49216873F0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DCD8F-DCC4-DBCE-C276-24DD932C991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91108-A3C8-1693-E758-6499F8D07DC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2667503"/>
            <a:ext cx="4156364" cy="1479508"/>
          </a:xfrm>
        </p:spPr>
        <p:txBody>
          <a:bodyPr/>
          <a:lstStyle/>
          <a:p>
            <a:r>
              <a:rPr lang="en-US"/>
              <a:t>Dataset Info</a:t>
            </a:r>
          </a:p>
        </p:txBody>
      </p:sp>
    </p:spTree>
    <p:extLst>
      <p:ext uri="{BB962C8B-B14F-4D97-AF65-F5344CB8AC3E}">
        <p14:creationId xmlns:p14="http://schemas.microsoft.com/office/powerpoint/2010/main" val="309760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251-9689-5178-1239-DDA63CF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58" y="1052719"/>
            <a:ext cx="11430000" cy="553998"/>
          </a:xfrm>
        </p:spPr>
        <p:txBody>
          <a:bodyPr/>
          <a:lstStyle/>
          <a:p>
            <a:r>
              <a:rPr lang="en-US" sz="4000" dirty="0">
                <a:cs typeface="Arial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FADB-E9D5-FCC7-6046-41FE2878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66" y="2209591"/>
            <a:ext cx="10557616" cy="289517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There are 80 features and 91713 records of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This is an imbalanced dataset where the target variable under consideration is just 8.6% of the total records.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This dataset contains the health conditions of ICU patients during their ICU admission.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The target variable is the Hospital Death Column which states if a patient Survived (0) or Passed Away (1) during their treatment.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There are 25 Categorical features and 55 numerical features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Arial"/>
            </a:endParaRPr>
          </a:p>
          <a:p>
            <a:pPr marL="342900" indent="-342900" algn="just">
              <a:buChar char="•"/>
            </a:pPr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rgbClr val="404041"/>
              </a:solidFill>
              <a:cs typeface="Arial"/>
            </a:endParaRPr>
          </a:p>
          <a:p>
            <a:endParaRPr lang="en-US" dirty="0">
              <a:solidFill>
                <a:srgbClr val="C60C3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37492-7D52-E506-19FC-C49216873F0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DCD8F-DCC4-DBCE-C276-24DD932C991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758442-C8F2-32EB-F078-4056A5FF9C8F}"/>
              </a:ext>
            </a:extLst>
          </p:cNvPr>
          <p:cNvSpPr txBox="1">
            <a:spLocks/>
          </p:cNvSpPr>
          <p:nvPr/>
        </p:nvSpPr>
        <p:spPr>
          <a:xfrm>
            <a:off x="338958" y="2470296"/>
            <a:ext cx="10932225" cy="43982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chemeClr val="tx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algn="just"/>
            <a:endParaRPr lang="en-US" dirty="0">
              <a:solidFill>
                <a:srgbClr val="404041"/>
              </a:solidFill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rgbClr val="404041"/>
              </a:solidFill>
              <a:cs typeface="Arial"/>
            </a:endParaRPr>
          </a:p>
          <a:p>
            <a:endParaRPr lang="en-US" dirty="0">
              <a:solidFill>
                <a:srgbClr val="C60C3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46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F653-C161-52D0-A8C7-D84C4E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AAA96-70F7-F80A-03FD-50AB47BD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895368"/>
            <a:ext cx="10555946" cy="3739888"/>
          </a:xfr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783F7-BD87-61EC-88EE-C1ADE4490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3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CA9F-A175-0BBE-DA4E-56F05741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2519036"/>
            <a:ext cx="4156364" cy="740844"/>
          </a:xfrm>
        </p:spPr>
        <p:txBody>
          <a:bodyPr/>
          <a:lstStyle/>
          <a:p>
            <a:r>
              <a:rPr lang="en-US"/>
              <a:t>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48BD7-E697-E318-8CA1-0B7AE465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6251-9689-5178-1239-DDA63CF9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4" y="283962"/>
            <a:ext cx="11430000" cy="553998"/>
          </a:xfrm>
        </p:spPr>
        <p:txBody>
          <a:bodyPr/>
          <a:lstStyle/>
          <a:p>
            <a:r>
              <a:rPr lang="en-US" sz="4000" dirty="0">
                <a:cs typeface="Arial"/>
              </a:rPr>
              <a:t>Age Distribution and Hospital Death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55B012-E352-2EE8-153B-74CA8766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4" y="1883548"/>
            <a:ext cx="4876190" cy="3365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6819C-82D2-4D6B-DF96-11E390D808BD}"/>
              </a:ext>
            </a:extLst>
          </p:cNvPr>
          <p:cNvSpPr txBox="1"/>
          <p:nvPr/>
        </p:nvSpPr>
        <p:spPr>
          <a:xfrm>
            <a:off x="6274676" y="2639786"/>
            <a:ext cx="40788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>
                <a:latin typeface="Sofia Pro Medium"/>
              </a:rPr>
              <a:t>The mean age of those we pass away during ICU admission is 68.5 compared to those who survive at 61.7.</a:t>
            </a:r>
          </a:p>
        </p:txBody>
      </p:sp>
    </p:spTree>
    <p:extLst>
      <p:ext uri="{BB962C8B-B14F-4D97-AF65-F5344CB8AC3E}">
        <p14:creationId xmlns:p14="http://schemas.microsoft.com/office/powerpoint/2010/main" val="2772370117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19DF1905E7241B44AD73895D59292" ma:contentTypeVersion="5" ma:contentTypeDescription="Create a new document." ma:contentTypeScope="" ma:versionID="4c2a4a2f4f7ace000ffa3d058d8bfa40">
  <xsd:schema xmlns:xsd="http://www.w3.org/2001/XMLSchema" xmlns:xs="http://www.w3.org/2001/XMLSchema" xmlns:p="http://schemas.microsoft.com/office/2006/metadata/properties" xmlns:ns3="13cb8775-f875-4539-9479-f82efe6e17ce" xmlns:ns4="4db8f3b3-39fe-4d1a-8dc9-2b027bae051c" targetNamespace="http://schemas.microsoft.com/office/2006/metadata/properties" ma:root="true" ma:fieldsID="c758b6cfb21e4011c032d53942ae288f" ns3:_="" ns4:_="">
    <xsd:import namespace="13cb8775-f875-4539-9479-f82efe6e17ce"/>
    <xsd:import namespace="4db8f3b3-39fe-4d1a-8dc9-2b027bae05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b8775-f875-4539-9479-f82efe6e1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8f3b3-39fe-4d1a-8dc9-2b027bae0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5BE3AF-623E-411D-97B1-0E34DF5F74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D31A6-6BF1-46F1-8FBA-AA655691AB13}">
  <ds:schemaRefs>
    <ds:schemaRef ds:uri="13cb8775-f875-4539-9479-f82efe6e17ce"/>
    <ds:schemaRef ds:uri="4db8f3b3-39fe-4d1a-8dc9-2b027bae05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C61161-8C30-4C86-9B49-2B3884818B18}">
  <ds:schemaRefs>
    <ds:schemaRef ds:uri="13cb8775-f875-4539-9479-f82efe6e17ce"/>
    <ds:schemaRef ds:uri="4db8f3b3-39fe-4d1a-8dc9-2b027bae05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1196</Words>
  <Application>Microsoft Office PowerPoint</Application>
  <PresentationFormat>Widescreen</PresentationFormat>
  <Paragraphs>218</Paragraphs>
  <Slides>32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Arial,Sans-Serif</vt:lpstr>
      <vt:lpstr>Calibri</vt:lpstr>
      <vt:lpstr>Century Gothic</vt:lpstr>
      <vt:lpstr>Palatino</vt:lpstr>
      <vt:lpstr>Sofia Pro Medium</vt:lpstr>
      <vt:lpstr>MAT008_Robinson_PPT_template_20160817_1e</vt:lpstr>
      <vt:lpstr>1_Custom Design</vt:lpstr>
      <vt:lpstr>ICU Patient Survival Prediction</vt:lpstr>
      <vt:lpstr>AGENDA</vt:lpstr>
      <vt:lpstr>Problem Statement</vt:lpstr>
      <vt:lpstr>Motivation</vt:lpstr>
      <vt:lpstr>Dataset Info</vt:lpstr>
      <vt:lpstr>Dataset</vt:lpstr>
      <vt:lpstr>Data Stats</vt:lpstr>
      <vt:lpstr>EDA</vt:lpstr>
      <vt:lpstr>Age Distribution and Hospital Death</vt:lpstr>
      <vt:lpstr>Ethnicity and Hospital Death</vt:lpstr>
      <vt:lpstr> Reasons for Hospital Death</vt:lpstr>
      <vt:lpstr>Data Cleaning</vt:lpstr>
      <vt:lpstr>Approach Using ML Pipeline</vt:lpstr>
      <vt:lpstr>Treating Missing Values</vt:lpstr>
      <vt:lpstr>Outlier Handling and Scale Normalization</vt:lpstr>
      <vt:lpstr>Feature Engineering</vt:lpstr>
      <vt:lpstr>Scaling Columns &amp; Label Encoding </vt:lpstr>
      <vt:lpstr>Modelling</vt:lpstr>
      <vt:lpstr>Sampling</vt:lpstr>
      <vt:lpstr>Dimensionality Reduction and Random Forest </vt:lpstr>
      <vt:lpstr>Correlation Heat Map on Training Data</vt:lpstr>
      <vt:lpstr>Naïve Bayes</vt:lpstr>
      <vt:lpstr>Decision Trees</vt:lpstr>
      <vt:lpstr>Random Forest</vt:lpstr>
      <vt:lpstr>XGBoost</vt:lpstr>
      <vt:lpstr>ANN (Artificial Neural Network)</vt:lpstr>
      <vt:lpstr>Support Vector Machine (SVM)</vt:lpstr>
      <vt:lpstr>Voting Classifier</vt:lpstr>
      <vt:lpstr>Model Analysis</vt:lpstr>
      <vt:lpstr>Key Takeaways </vt:lpstr>
      <vt:lpstr>Questions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SERC- Team 4</dc:title>
  <dc:creator>Abinesh G</dc:creator>
  <cp:lastModifiedBy>Subramanian Arumugam</cp:lastModifiedBy>
  <cp:revision>2</cp:revision>
  <dcterms:created xsi:type="dcterms:W3CDTF">2022-09-16T01:32:55Z</dcterms:created>
  <dcterms:modified xsi:type="dcterms:W3CDTF">2022-11-30T18:24:41Z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0x01010080A19DF1905E7241B44AD73895D59292</vt:lpwstr>
  </property>
</Properties>
</file>